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96" r:id="rId2"/>
    <p:sldId id="2540" r:id="rId3"/>
    <p:sldId id="2565" r:id="rId4"/>
    <p:sldId id="2567" r:id="rId5"/>
    <p:sldId id="2560" r:id="rId6"/>
    <p:sldId id="2584" r:id="rId7"/>
    <p:sldId id="2555" r:id="rId8"/>
    <p:sldId id="2597" r:id="rId9"/>
    <p:sldId id="2598" r:id="rId10"/>
    <p:sldId id="2599" r:id="rId11"/>
    <p:sldId id="2571" r:id="rId12"/>
    <p:sldId id="2600" r:id="rId13"/>
    <p:sldId id="2601" r:id="rId14"/>
    <p:sldId id="2602" r:id="rId15"/>
    <p:sldId id="2605" r:id="rId16"/>
    <p:sldId id="2606" r:id="rId17"/>
    <p:sldId id="2604" r:id="rId18"/>
    <p:sldId id="2607" r:id="rId19"/>
    <p:sldId id="2609" r:id="rId20"/>
    <p:sldId id="2610" r:id="rId21"/>
    <p:sldId id="26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97" autoAdjust="0"/>
    <p:restoredTop sz="95280" autoAdjust="0"/>
  </p:normalViewPr>
  <p:slideViewPr>
    <p:cSldViewPr snapToGrid="0" snapToObjects="1" showGuides="1">
      <p:cViewPr>
        <p:scale>
          <a:sx n="75" d="100"/>
          <a:sy n="75" d="100"/>
        </p:scale>
        <p:origin x="187" y="408"/>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11/16/2021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sz="5400" dirty="0"/>
              <a:t>Spam Detection</a:t>
            </a:r>
            <a:endParaRPr lang="en-US" dirty="0"/>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Autofit/>
          </a:bodyPr>
          <a:lstStyle/>
          <a:p>
            <a:r>
              <a:rPr lang="en-US" sz="6000" dirty="0"/>
              <a:t>Whitelist  Filters</a:t>
            </a:r>
            <a:br>
              <a:rPr lang="en-US" sz="6000" dirty="0"/>
            </a:br>
            <a:r>
              <a:rPr lang="en-US" sz="6000" dirty="0"/>
              <a:t>Blacklist  Filters</a:t>
            </a:r>
            <a:br>
              <a:rPr lang="en-US" sz="6000" dirty="0"/>
            </a:br>
            <a:br>
              <a:rPr lang="en-US" sz="6000" dirty="0"/>
            </a:br>
            <a:br>
              <a:rPr lang="en-US" sz="6000" dirty="0"/>
            </a:br>
            <a:endParaRPr lang="en-US" sz="6000"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4</a:t>
            </a:r>
          </a:p>
        </p:txBody>
      </p:sp>
    </p:spTree>
    <p:extLst>
      <p:ext uri="{BB962C8B-B14F-4D97-AF65-F5344CB8AC3E}">
        <p14:creationId xmlns:p14="http://schemas.microsoft.com/office/powerpoint/2010/main" val="405384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normAutofit/>
          </a:bodyPr>
          <a:lstStyle/>
          <a:p>
            <a:r>
              <a:rPr lang="en-US" sz="2000" dirty="0"/>
              <a:t>Filter must prevent spam for entering inboxes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normAutofit/>
          </a:bodyPr>
          <a:lstStyle/>
          <a:p>
            <a:r>
              <a:rPr lang="en-US" sz="2000" dirty="0"/>
              <a:t>able to detect spam without blocking the ham</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normAutofit/>
          </a:bodyPr>
          <a:lstStyle/>
          <a:p>
            <a:r>
              <a:rPr lang="en-US" sz="2000" dirty="0"/>
              <a:t>Do not Require any modification to existing e-mail protocols</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normAutofit/>
          </a:bodyPr>
          <a:lstStyle/>
          <a:p>
            <a:r>
              <a:rPr lang="en-US" sz="2400" dirty="0"/>
              <a:t>Easily Incremental</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695676" y="1667933"/>
            <a:ext cx="4008437" cy="1395208"/>
          </a:xfrm>
        </p:spPr>
        <p:txBody>
          <a:bodyPr/>
          <a:lstStyle/>
          <a:p>
            <a:r>
              <a:rPr lang="en-US" dirty="0"/>
              <a:t>Filter Properties</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8214" t="-9857" r="-9487" b="-7844"/>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59B46-5231-42F7-8546-5E875BB17F0B}"/>
              </a:ext>
            </a:extLst>
          </p:cNvPr>
          <p:cNvSpPr>
            <a:spLocks noGrp="1"/>
          </p:cNvSpPr>
          <p:nvPr>
            <p:ph type="body" sz="quarter" idx="17"/>
          </p:nvPr>
        </p:nvSpPr>
        <p:spPr>
          <a:xfrm>
            <a:off x="6449786" y="685800"/>
            <a:ext cx="5246185" cy="1120703"/>
          </a:xfrm>
        </p:spPr>
        <p:txBody>
          <a:bodyPr>
            <a:normAutofit/>
          </a:bodyPr>
          <a:lstStyle/>
          <a:p>
            <a:r>
              <a:rPr lang="en-US" sz="2400" dirty="0"/>
              <a:t>Particular words have </a:t>
            </a:r>
            <a:r>
              <a:rPr lang="en-US" sz="2400" dirty="0" err="1"/>
              <a:t>probablites</a:t>
            </a:r>
            <a:r>
              <a:rPr lang="en-US" sz="2400" dirty="0"/>
              <a:t> of occurring in spam email more than others</a:t>
            </a:r>
          </a:p>
          <a:p>
            <a:endParaRPr lang="en-US" sz="2400" dirty="0"/>
          </a:p>
        </p:txBody>
      </p:sp>
      <p:sp>
        <p:nvSpPr>
          <p:cNvPr id="3" name="Text Placeholder 2">
            <a:extLst>
              <a:ext uri="{FF2B5EF4-FFF2-40B4-BE49-F238E27FC236}">
                <a16:creationId xmlns:a16="http://schemas.microsoft.com/office/drawing/2014/main" id="{4426637F-AF4D-4E41-AAA4-EB585CBAA47E}"/>
              </a:ext>
            </a:extLst>
          </p:cNvPr>
          <p:cNvSpPr>
            <a:spLocks noGrp="1"/>
          </p:cNvSpPr>
          <p:nvPr>
            <p:ph type="body" sz="quarter" idx="18"/>
          </p:nvPr>
        </p:nvSpPr>
        <p:spPr>
          <a:xfrm>
            <a:off x="6449786" y="1806503"/>
            <a:ext cx="5246185" cy="1290728"/>
          </a:xfrm>
        </p:spPr>
        <p:txBody>
          <a:bodyPr>
            <a:normAutofit/>
          </a:bodyPr>
          <a:lstStyle/>
          <a:p>
            <a:r>
              <a:rPr lang="en-US" sz="2000" dirty="0"/>
              <a:t>The filter does not know these probabilities in advance and must  be trained</a:t>
            </a:r>
          </a:p>
          <a:p>
            <a:endParaRPr lang="en-US" sz="2000" dirty="0"/>
          </a:p>
        </p:txBody>
      </p:sp>
      <p:sp>
        <p:nvSpPr>
          <p:cNvPr id="4" name="Text Placeholder 3">
            <a:extLst>
              <a:ext uri="{FF2B5EF4-FFF2-40B4-BE49-F238E27FC236}">
                <a16:creationId xmlns:a16="http://schemas.microsoft.com/office/drawing/2014/main" id="{54632316-667D-49DD-A16F-BC5242233691}"/>
              </a:ext>
            </a:extLst>
          </p:cNvPr>
          <p:cNvSpPr>
            <a:spLocks noGrp="1"/>
          </p:cNvSpPr>
          <p:nvPr>
            <p:ph type="body" sz="quarter" idx="19"/>
          </p:nvPr>
        </p:nvSpPr>
        <p:spPr>
          <a:xfrm>
            <a:off x="6449786" y="3323512"/>
            <a:ext cx="5246185" cy="1064447"/>
          </a:xfrm>
        </p:spPr>
        <p:txBody>
          <a:bodyPr>
            <a:normAutofit/>
          </a:bodyPr>
          <a:lstStyle/>
          <a:p>
            <a:r>
              <a:rPr lang="en-US" sz="2000" dirty="0"/>
              <a:t>The filter does not know these probabilities in advance and must  be trained</a:t>
            </a:r>
          </a:p>
          <a:p>
            <a:endParaRPr lang="en-US" sz="2000" dirty="0"/>
          </a:p>
        </p:txBody>
      </p:sp>
      <p:sp>
        <p:nvSpPr>
          <p:cNvPr id="5" name="Text Placeholder 4">
            <a:extLst>
              <a:ext uri="{FF2B5EF4-FFF2-40B4-BE49-F238E27FC236}">
                <a16:creationId xmlns:a16="http://schemas.microsoft.com/office/drawing/2014/main" id="{1D5D09AD-5BE3-48E6-845F-D6C99328BD2B}"/>
              </a:ext>
            </a:extLst>
          </p:cNvPr>
          <p:cNvSpPr>
            <a:spLocks noGrp="1"/>
          </p:cNvSpPr>
          <p:nvPr>
            <p:ph type="body" sz="quarter" idx="20"/>
          </p:nvPr>
        </p:nvSpPr>
        <p:spPr>
          <a:xfrm>
            <a:off x="6449785" y="4387959"/>
            <a:ext cx="5246185" cy="924882"/>
          </a:xfrm>
        </p:spPr>
        <p:txBody>
          <a:bodyPr>
            <a:normAutofit/>
          </a:bodyPr>
          <a:lstStyle/>
          <a:p>
            <a:r>
              <a:rPr lang="en-US" sz="2000" dirty="0"/>
              <a:t>to train the filter the user must have a  proper dataset</a:t>
            </a:r>
          </a:p>
          <a:p>
            <a:endParaRPr lang="en-US" sz="2000" dirty="0"/>
          </a:p>
        </p:txBody>
      </p:sp>
      <p:sp>
        <p:nvSpPr>
          <p:cNvPr id="10" name="Title 9">
            <a:extLst>
              <a:ext uri="{FF2B5EF4-FFF2-40B4-BE49-F238E27FC236}">
                <a16:creationId xmlns:a16="http://schemas.microsoft.com/office/drawing/2014/main" id="{E2FEA01F-48CC-40F9-8040-8E9B9161CBFA}"/>
              </a:ext>
            </a:extLst>
          </p:cNvPr>
          <p:cNvSpPr>
            <a:spLocks noGrp="1"/>
          </p:cNvSpPr>
          <p:nvPr>
            <p:ph type="title"/>
          </p:nvPr>
        </p:nvSpPr>
        <p:spPr>
          <a:xfrm>
            <a:off x="751619" y="1928304"/>
            <a:ext cx="4442856" cy="1395208"/>
          </a:xfrm>
        </p:spPr>
        <p:txBody>
          <a:bodyPr>
            <a:noAutofit/>
          </a:bodyPr>
          <a:lstStyle/>
          <a:p>
            <a:r>
              <a:rPr lang="en-US" sz="3600" dirty="0"/>
              <a:t>Bayesian Classification</a:t>
            </a:r>
            <a:br>
              <a:rPr lang="en-US" sz="3600" dirty="0"/>
            </a:br>
            <a:endParaRPr lang="en-US" sz="3600" dirty="0"/>
          </a:p>
        </p:txBody>
      </p:sp>
    </p:spTree>
    <p:extLst>
      <p:ext uri="{BB962C8B-B14F-4D97-AF65-F5344CB8AC3E}">
        <p14:creationId xmlns:p14="http://schemas.microsoft.com/office/powerpoint/2010/main" val="133325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59B46-5231-42F7-8546-5E875BB17F0B}"/>
              </a:ext>
            </a:extLst>
          </p:cNvPr>
          <p:cNvSpPr>
            <a:spLocks noGrp="1"/>
          </p:cNvSpPr>
          <p:nvPr>
            <p:ph type="body" sz="quarter" idx="17"/>
          </p:nvPr>
        </p:nvSpPr>
        <p:spPr>
          <a:xfrm>
            <a:off x="6449786" y="685800"/>
            <a:ext cx="5246185" cy="1120703"/>
          </a:xfrm>
        </p:spPr>
        <p:txBody>
          <a:bodyPr>
            <a:normAutofit/>
          </a:bodyPr>
          <a:lstStyle/>
          <a:p>
            <a:r>
              <a:rPr lang="en-US" sz="2400" dirty="0"/>
              <a:t>Bayes classifiers can outperform the more powerful alternatives</a:t>
            </a:r>
          </a:p>
        </p:txBody>
      </p:sp>
      <p:sp>
        <p:nvSpPr>
          <p:cNvPr id="3" name="Text Placeholder 2">
            <a:extLst>
              <a:ext uri="{FF2B5EF4-FFF2-40B4-BE49-F238E27FC236}">
                <a16:creationId xmlns:a16="http://schemas.microsoft.com/office/drawing/2014/main" id="{4426637F-AF4D-4E41-AAA4-EB585CBAA47E}"/>
              </a:ext>
            </a:extLst>
          </p:cNvPr>
          <p:cNvSpPr>
            <a:spLocks noGrp="1"/>
          </p:cNvSpPr>
          <p:nvPr>
            <p:ph type="body" sz="quarter" idx="18"/>
          </p:nvPr>
        </p:nvSpPr>
        <p:spPr>
          <a:xfrm>
            <a:off x="6449786" y="2451867"/>
            <a:ext cx="5246185" cy="1290728"/>
          </a:xfrm>
        </p:spPr>
        <p:txBody>
          <a:bodyPr>
            <a:normAutofit/>
          </a:bodyPr>
          <a:lstStyle/>
          <a:p>
            <a:r>
              <a:rPr lang="en-US" sz="2400" dirty="0"/>
              <a:t>Being relatively robust, easy to implement, fast, and accurate, naive Bayes</a:t>
            </a:r>
          </a:p>
        </p:txBody>
      </p:sp>
      <p:sp>
        <p:nvSpPr>
          <p:cNvPr id="4" name="Text Placeholder 3">
            <a:extLst>
              <a:ext uri="{FF2B5EF4-FFF2-40B4-BE49-F238E27FC236}">
                <a16:creationId xmlns:a16="http://schemas.microsoft.com/office/drawing/2014/main" id="{54632316-667D-49DD-A16F-BC5242233691}"/>
              </a:ext>
            </a:extLst>
          </p:cNvPr>
          <p:cNvSpPr>
            <a:spLocks noGrp="1"/>
          </p:cNvSpPr>
          <p:nvPr>
            <p:ph type="body" sz="quarter" idx="19"/>
          </p:nvPr>
        </p:nvSpPr>
        <p:spPr>
          <a:xfrm>
            <a:off x="6449786" y="4396771"/>
            <a:ext cx="5246185" cy="1064447"/>
          </a:xfrm>
        </p:spPr>
        <p:txBody>
          <a:bodyPr>
            <a:normAutofit/>
          </a:bodyPr>
          <a:lstStyle/>
          <a:p>
            <a:r>
              <a:rPr lang="en-US" sz="2400" dirty="0"/>
              <a:t>classifiers are used in many different fields</a:t>
            </a:r>
          </a:p>
        </p:txBody>
      </p:sp>
      <p:sp>
        <p:nvSpPr>
          <p:cNvPr id="10" name="Title 9">
            <a:extLst>
              <a:ext uri="{FF2B5EF4-FFF2-40B4-BE49-F238E27FC236}">
                <a16:creationId xmlns:a16="http://schemas.microsoft.com/office/drawing/2014/main" id="{E2FEA01F-48CC-40F9-8040-8E9B9161CBFA}"/>
              </a:ext>
            </a:extLst>
          </p:cNvPr>
          <p:cNvSpPr>
            <a:spLocks noGrp="1"/>
          </p:cNvSpPr>
          <p:nvPr>
            <p:ph type="title"/>
          </p:nvPr>
        </p:nvSpPr>
        <p:spPr>
          <a:xfrm>
            <a:off x="353785" y="1570609"/>
            <a:ext cx="5742215" cy="1395208"/>
          </a:xfrm>
        </p:spPr>
        <p:txBody>
          <a:bodyPr>
            <a:noAutofit/>
          </a:bodyPr>
          <a:lstStyle/>
          <a:p>
            <a:r>
              <a:rPr lang="en-US" sz="2800" dirty="0"/>
              <a:t>The probabilistic model of naive Bayes</a:t>
            </a:r>
          </a:p>
        </p:txBody>
      </p:sp>
    </p:spTree>
    <p:extLst>
      <p:ext uri="{BB962C8B-B14F-4D97-AF65-F5344CB8AC3E}">
        <p14:creationId xmlns:p14="http://schemas.microsoft.com/office/powerpoint/2010/main" val="23706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pic>
        <p:nvPicPr>
          <p:cNvPr id="15" name="Picture Placeholder 14" descr="Chart, scatter chart&#10;&#10;Description automatically generated">
            <a:extLst>
              <a:ext uri="{FF2B5EF4-FFF2-40B4-BE49-F238E27FC236}">
                <a16:creationId xmlns:a16="http://schemas.microsoft.com/office/drawing/2014/main" id="{AF474694-010D-4C5E-A254-C2A26C624E8C}"/>
              </a:ext>
            </a:extLst>
          </p:cNvPr>
          <p:cNvPicPr>
            <a:picLocks noGrp="1" noChangeAspect="1"/>
          </p:cNvPicPr>
          <p:nvPr>
            <p:ph type="pic" sz="quarter" idx="10"/>
          </p:nvPr>
        </p:nvPicPr>
        <p:blipFill rotWithShape="1">
          <a:blip r:embed="rId2"/>
          <a:srcRect t="18020" b="18020"/>
          <a:stretch/>
        </p:blipFill>
        <p:spPr>
          <a:xfrm>
            <a:off x="0" y="1"/>
            <a:ext cx="12192000" cy="5029200"/>
          </a:xfrm>
          <a:noFill/>
        </p:spPr>
      </p:pic>
      <p:sp>
        <p:nvSpPr>
          <p:cNvPr id="22" name="Title 2">
            <a:extLst>
              <a:ext uri="{FF2B5EF4-FFF2-40B4-BE49-F238E27FC236}">
                <a16:creationId xmlns:a16="http://schemas.microsoft.com/office/drawing/2014/main" id="{7FD0C9D3-5194-4742-994F-AEED5B3A1A74}"/>
              </a:ext>
            </a:extLst>
          </p:cNvPr>
          <p:cNvSpPr>
            <a:spLocks noGrp="1"/>
          </p:cNvSpPr>
          <p:nvPr>
            <p:ph type="title"/>
          </p:nvPr>
        </p:nvSpPr>
        <p:spPr>
          <a:xfrm>
            <a:off x="853440" y="5688402"/>
            <a:ext cx="8717280" cy="823070"/>
          </a:xfrm>
        </p:spPr>
        <p:txBody>
          <a:bodyPr>
            <a:noAutofit/>
          </a:bodyPr>
          <a:lstStyle/>
          <a:p>
            <a:r>
              <a:rPr lang="en-US" sz="2400" dirty="0"/>
              <a:t>However, strong violations of the independence assumptions and</a:t>
            </a:r>
            <a:br>
              <a:rPr lang="en-US" sz="2400" dirty="0"/>
            </a:br>
            <a:r>
              <a:rPr lang="en-US" sz="2400" dirty="0"/>
              <a:t>non-linear classification problems can lead to very poor performances of naive</a:t>
            </a:r>
            <a:br>
              <a:rPr lang="en-US" sz="2400" dirty="0"/>
            </a:br>
            <a:r>
              <a:rPr lang="en-US" sz="2400" dirty="0"/>
              <a:t>Bayes classifiers</a:t>
            </a:r>
          </a:p>
        </p:txBody>
      </p:sp>
    </p:spTree>
    <p:extLst>
      <p:ext uri="{BB962C8B-B14F-4D97-AF65-F5344CB8AC3E}">
        <p14:creationId xmlns:p14="http://schemas.microsoft.com/office/powerpoint/2010/main" val="325969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7FD0C9D3-5194-4742-994F-AEED5B3A1A74}"/>
              </a:ext>
            </a:extLst>
          </p:cNvPr>
          <p:cNvSpPr>
            <a:spLocks noGrp="1"/>
          </p:cNvSpPr>
          <p:nvPr>
            <p:ph type="title"/>
          </p:nvPr>
        </p:nvSpPr>
        <p:spPr>
          <a:xfrm>
            <a:off x="853440" y="4175760"/>
            <a:ext cx="8717280" cy="2335712"/>
          </a:xfrm>
        </p:spPr>
        <p:txBody>
          <a:bodyPr>
            <a:noAutofit/>
          </a:bodyPr>
          <a:lstStyle/>
          <a:p>
            <a:r>
              <a:rPr lang="en-US" sz="2400" dirty="0"/>
              <a:t>Bayes' theorem forms the core of the whole concept of naive Bayes classification. The posterior probability, in the context of a classification problem,</a:t>
            </a:r>
            <a:br>
              <a:rPr lang="en-US" sz="2400" dirty="0"/>
            </a:br>
            <a:r>
              <a:rPr lang="en-US" sz="2400" dirty="0"/>
              <a:t>can be interpreted as: "What is the probability that a particular object belongs</a:t>
            </a:r>
            <a:br>
              <a:rPr lang="en-US" sz="2400" dirty="0"/>
            </a:br>
            <a:r>
              <a:rPr lang="en-US" sz="2400" dirty="0"/>
              <a:t>to class </a:t>
            </a:r>
            <a:r>
              <a:rPr lang="en-US" sz="2400" dirty="0" err="1"/>
              <a:t>i</a:t>
            </a:r>
            <a:r>
              <a:rPr lang="en-US" sz="2400" dirty="0"/>
              <a:t> given its observed feature values?"</a:t>
            </a:r>
          </a:p>
        </p:txBody>
      </p:sp>
      <p:pic>
        <p:nvPicPr>
          <p:cNvPr id="5" name="Picture Placeholder 4" descr="Text, letter&#10;&#10;Description automatically generated">
            <a:extLst>
              <a:ext uri="{FF2B5EF4-FFF2-40B4-BE49-F238E27FC236}">
                <a16:creationId xmlns:a16="http://schemas.microsoft.com/office/drawing/2014/main" id="{408315E1-33AC-43EA-938A-9B0233F13565}"/>
              </a:ext>
            </a:extLst>
          </p:cNvPr>
          <p:cNvPicPr>
            <a:picLocks noGrp="1" noChangeAspect="1"/>
          </p:cNvPicPr>
          <p:nvPr>
            <p:ph type="pic" sz="quarter" idx="10"/>
          </p:nvPr>
        </p:nvPicPr>
        <p:blipFill>
          <a:blip r:embed="rId2"/>
          <a:srcRect t="16168" b="16168"/>
          <a:stretch>
            <a:fillRect/>
          </a:stretch>
        </p:blipFill>
        <p:spPr>
          <a:xfrm>
            <a:off x="0" y="1"/>
            <a:ext cx="12192000" cy="3789680"/>
          </a:xfrm>
        </p:spPr>
      </p:pic>
    </p:spTree>
    <p:extLst>
      <p:ext uri="{BB962C8B-B14F-4D97-AF65-F5344CB8AC3E}">
        <p14:creationId xmlns:p14="http://schemas.microsoft.com/office/powerpoint/2010/main" val="2907479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7FD0C9D3-5194-4742-994F-AEED5B3A1A74}"/>
              </a:ext>
            </a:extLst>
          </p:cNvPr>
          <p:cNvSpPr>
            <a:spLocks noGrp="1"/>
          </p:cNvSpPr>
          <p:nvPr>
            <p:ph type="title"/>
          </p:nvPr>
        </p:nvSpPr>
        <p:spPr>
          <a:xfrm>
            <a:off x="2123440" y="3931920"/>
            <a:ext cx="8717280" cy="2335712"/>
          </a:xfrm>
        </p:spPr>
        <p:txBody>
          <a:bodyPr>
            <a:noAutofit/>
          </a:bodyPr>
          <a:lstStyle/>
          <a:p>
            <a:r>
              <a:rPr lang="en-US" sz="2400" dirty="0"/>
              <a:t>One assumption that Bayes classification make is that the samples are independent and identically distributed.</a:t>
            </a:r>
          </a:p>
        </p:txBody>
      </p:sp>
      <p:pic>
        <p:nvPicPr>
          <p:cNvPr id="6" name="Picture Placeholder 5" descr="Graphical user interface, text&#10;&#10;Description automatically generated with medium confidence">
            <a:extLst>
              <a:ext uri="{FF2B5EF4-FFF2-40B4-BE49-F238E27FC236}">
                <a16:creationId xmlns:a16="http://schemas.microsoft.com/office/drawing/2014/main" id="{52C2119F-143E-4B9D-B7A1-4307122BD8CD}"/>
              </a:ext>
            </a:extLst>
          </p:cNvPr>
          <p:cNvPicPr>
            <a:picLocks noGrp="1" noChangeAspect="1"/>
          </p:cNvPicPr>
          <p:nvPr>
            <p:ph type="pic" sz="quarter" idx="10"/>
          </p:nvPr>
        </p:nvPicPr>
        <p:blipFill>
          <a:blip r:embed="rId2"/>
          <a:srcRect t="16168" b="16168"/>
          <a:stretch>
            <a:fillRect/>
          </a:stretch>
        </p:blipFill>
        <p:spPr>
          <a:xfrm>
            <a:off x="0" y="1"/>
            <a:ext cx="12192000" cy="3535680"/>
          </a:xfrm>
        </p:spPr>
      </p:pic>
    </p:spTree>
    <p:extLst>
      <p:ext uri="{BB962C8B-B14F-4D97-AF65-F5344CB8AC3E}">
        <p14:creationId xmlns:p14="http://schemas.microsoft.com/office/powerpoint/2010/main" val="107765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pic>
        <p:nvPicPr>
          <p:cNvPr id="8" name="Picture Placeholder 7" descr="Text, letter&#10;&#10;Description automatically generated">
            <a:extLst>
              <a:ext uri="{FF2B5EF4-FFF2-40B4-BE49-F238E27FC236}">
                <a16:creationId xmlns:a16="http://schemas.microsoft.com/office/drawing/2014/main" id="{B01F77C0-BD07-42E1-B681-6CB44B6796B4}"/>
              </a:ext>
            </a:extLst>
          </p:cNvPr>
          <p:cNvPicPr>
            <a:picLocks noGrp="1" noChangeAspect="1"/>
          </p:cNvPicPr>
          <p:nvPr>
            <p:ph type="pic" sz="quarter" idx="10"/>
          </p:nvPr>
        </p:nvPicPr>
        <p:blipFill>
          <a:blip r:embed="rId2"/>
          <a:srcRect t="8437" b="8437"/>
          <a:stretch>
            <a:fillRect/>
          </a:stretch>
        </p:blipFill>
        <p:spPr>
          <a:xfrm>
            <a:off x="0" y="4288"/>
            <a:ext cx="12192000" cy="6853712"/>
          </a:xfrm>
        </p:spPr>
      </p:pic>
    </p:spTree>
    <p:extLst>
      <p:ext uri="{BB962C8B-B14F-4D97-AF65-F5344CB8AC3E}">
        <p14:creationId xmlns:p14="http://schemas.microsoft.com/office/powerpoint/2010/main" val="79448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7FD0C9D3-5194-4742-994F-AEED5B3A1A74}"/>
              </a:ext>
            </a:extLst>
          </p:cNvPr>
          <p:cNvSpPr>
            <a:spLocks noGrp="1"/>
          </p:cNvSpPr>
          <p:nvPr>
            <p:ph type="title"/>
          </p:nvPr>
        </p:nvSpPr>
        <p:spPr>
          <a:xfrm>
            <a:off x="2123440" y="4297680"/>
            <a:ext cx="8717280" cy="2335712"/>
          </a:xfrm>
        </p:spPr>
        <p:txBody>
          <a:bodyPr>
            <a:noAutofit/>
          </a:bodyPr>
          <a:lstStyle/>
          <a:p>
            <a:r>
              <a:rPr lang="en-US" sz="2400" dirty="0"/>
              <a:t>Eventually, the a priori knowledge can be obtained, e.g., by consulting a domain</a:t>
            </a:r>
            <a:br>
              <a:rPr lang="en-US" sz="2400" dirty="0"/>
            </a:br>
            <a:r>
              <a:rPr lang="en-US" sz="2400" dirty="0"/>
              <a:t>expert or by estimation from the training data (assuming that the training</a:t>
            </a:r>
            <a:br>
              <a:rPr lang="en-US" sz="2400" dirty="0"/>
            </a:br>
            <a:r>
              <a:rPr lang="en-US" sz="2400" dirty="0"/>
              <a:t>data is </a:t>
            </a:r>
            <a:r>
              <a:rPr lang="en-US" sz="2400" dirty="0" err="1"/>
              <a:t>i.i.d</a:t>
            </a:r>
            <a:r>
              <a:rPr lang="en-US" sz="2400" dirty="0"/>
              <a:t>. and a representative sample of the entire population. The</a:t>
            </a:r>
            <a:br>
              <a:rPr lang="en-US" sz="2400" dirty="0"/>
            </a:br>
            <a:r>
              <a:rPr lang="en-US" sz="2400" dirty="0"/>
              <a:t>maximum-likelihood estimate approach can be formulated as</a:t>
            </a:r>
          </a:p>
        </p:txBody>
      </p:sp>
      <p:pic>
        <p:nvPicPr>
          <p:cNvPr id="5" name="Picture Placeholder 4" descr="Text, letter&#10;&#10;Description automatically generated">
            <a:extLst>
              <a:ext uri="{FF2B5EF4-FFF2-40B4-BE49-F238E27FC236}">
                <a16:creationId xmlns:a16="http://schemas.microsoft.com/office/drawing/2014/main" id="{DE9FA1D7-6FD0-4D06-922C-00E53AC56CBB}"/>
              </a:ext>
            </a:extLst>
          </p:cNvPr>
          <p:cNvPicPr>
            <a:picLocks noGrp="1" noChangeAspect="1"/>
          </p:cNvPicPr>
          <p:nvPr>
            <p:ph type="pic" sz="quarter" idx="10"/>
          </p:nvPr>
        </p:nvPicPr>
        <p:blipFill>
          <a:blip r:embed="rId2"/>
          <a:srcRect t="16168" b="16168"/>
          <a:stretch>
            <a:fillRect/>
          </a:stretch>
        </p:blipFill>
        <p:spPr>
          <a:xfrm>
            <a:off x="0" y="1"/>
            <a:ext cx="12192000" cy="4185920"/>
          </a:xfrm>
        </p:spPr>
      </p:pic>
    </p:spTree>
    <p:extLst>
      <p:ext uri="{BB962C8B-B14F-4D97-AF65-F5344CB8AC3E}">
        <p14:creationId xmlns:p14="http://schemas.microsoft.com/office/powerpoint/2010/main" val="198849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7FD0C9D3-5194-4742-994F-AEED5B3A1A74}"/>
              </a:ext>
            </a:extLst>
          </p:cNvPr>
          <p:cNvSpPr>
            <a:spLocks noGrp="1"/>
          </p:cNvSpPr>
          <p:nvPr>
            <p:ph type="title"/>
          </p:nvPr>
        </p:nvSpPr>
        <p:spPr>
          <a:xfrm>
            <a:off x="741680" y="3962402"/>
            <a:ext cx="10099040" cy="2335712"/>
          </a:xfrm>
        </p:spPr>
        <p:txBody>
          <a:bodyPr>
            <a:noAutofit/>
          </a:bodyPr>
          <a:lstStyle/>
          <a:p>
            <a:r>
              <a:rPr lang="en-US" sz="2400" dirty="0"/>
              <a:t>Additive Smoothing</a:t>
            </a:r>
            <a:br>
              <a:rPr lang="en-US" sz="2400" dirty="0"/>
            </a:br>
            <a:r>
              <a:rPr lang="en-US" sz="2400" dirty="0"/>
              <a:t>The classification was straight-forward given the sample  is already present in the dataset.</a:t>
            </a:r>
            <a:br>
              <a:rPr lang="en-US" sz="2400" dirty="0"/>
            </a:br>
            <a:r>
              <a:rPr lang="en-US" sz="2400" dirty="0"/>
              <a:t>A trickier case is a sample that has a "new" value for is not present in the training dataset.</a:t>
            </a:r>
            <a:br>
              <a:rPr lang="en-US" sz="2400" dirty="0"/>
            </a:br>
            <a:br>
              <a:rPr lang="en-US" sz="2400" dirty="0"/>
            </a:br>
            <a:br>
              <a:rPr lang="en-US" sz="2400" dirty="0"/>
            </a:br>
            <a:r>
              <a:rPr lang="en-US" sz="2400" dirty="0"/>
              <a:t>In order to avoid the problem of zero probabilities, an additional smoothing</a:t>
            </a:r>
            <a:br>
              <a:rPr lang="en-US" sz="2400" dirty="0"/>
            </a:br>
            <a:r>
              <a:rPr lang="en-US" sz="2400" dirty="0"/>
              <a:t>term can be added to the multinomial Bayes model. The most common variants</a:t>
            </a:r>
            <a:br>
              <a:rPr lang="en-US" sz="2400" dirty="0"/>
            </a:br>
            <a:r>
              <a:rPr lang="en-US" sz="2400" dirty="0"/>
              <a:t>of additive smoothing are the so-called </a:t>
            </a:r>
            <a:r>
              <a:rPr lang="en-US" sz="2400" dirty="0" err="1"/>
              <a:t>Lidstone</a:t>
            </a:r>
            <a:r>
              <a:rPr lang="en-US" sz="2400" dirty="0"/>
              <a:t> smoothing (  &lt; 1) and Laplace</a:t>
            </a:r>
            <a:br>
              <a:rPr lang="en-US" sz="2400" dirty="0"/>
            </a:br>
            <a:r>
              <a:rPr lang="en-US" sz="2400" dirty="0"/>
              <a:t>smoothing (  = 1).</a:t>
            </a:r>
          </a:p>
        </p:txBody>
      </p:sp>
      <p:pic>
        <p:nvPicPr>
          <p:cNvPr id="6" name="Picture Placeholder 5" descr="Text, letter&#10;&#10;Description automatically generated">
            <a:extLst>
              <a:ext uri="{FF2B5EF4-FFF2-40B4-BE49-F238E27FC236}">
                <a16:creationId xmlns:a16="http://schemas.microsoft.com/office/drawing/2014/main" id="{0F7480D5-D0D0-48ED-8A01-C42F4FE8B231}"/>
              </a:ext>
            </a:extLst>
          </p:cNvPr>
          <p:cNvPicPr>
            <a:picLocks noGrp="1" noChangeAspect="1"/>
          </p:cNvPicPr>
          <p:nvPr>
            <p:ph type="pic" sz="quarter" idx="10"/>
          </p:nvPr>
        </p:nvPicPr>
        <p:blipFill>
          <a:blip r:embed="rId2"/>
          <a:srcRect t="16168" b="16168"/>
          <a:stretch>
            <a:fillRect/>
          </a:stretch>
        </p:blipFill>
        <p:spPr>
          <a:xfrm>
            <a:off x="0" y="1"/>
            <a:ext cx="12192000" cy="3428999"/>
          </a:xfrm>
        </p:spPr>
      </p:pic>
    </p:spTree>
    <p:extLst>
      <p:ext uri="{BB962C8B-B14F-4D97-AF65-F5344CB8AC3E}">
        <p14:creationId xmlns:p14="http://schemas.microsoft.com/office/powerpoint/2010/main" val="304099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Members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3948897" y="2449585"/>
            <a:ext cx="4294206" cy="5352175"/>
          </a:xfrm>
        </p:spPr>
        <p:txBody>
          <a:bodyPr>
            <a:normAutofit/>
          </a:bodyPr>
          <a:lstStyle/>
          <a:p>
            <a:r>
              <a:rPr lang="en-US" sz="2000" b="1" dirty="0"/>
              <a:t>Abdullah Mohamed El-Sayed El-</a:t>
            </a:r>
            <a:r>
              <a:rPr lang="en-US" sz="2000" b="1" dirty="0" err="1"/>
              <a:t>Kasaby</a:t>
            </a:r>
            <a:endParaRPr lang="en-US" sz="2000" b="1" dirty="0"/>
          </a:p>
          <a:p>
            <a:r>
              <a:rPr lang="en-US" sz="2000" b="1" dirty="0"/>
              <a:t>Abd El-</a:t>
            </a:r>
            <a:r>
              <a:rPr lang="en-US" sz="2000" b="1" dirty="0" err="1"/>
              <a:t>Monem</a:t>
            </a:r>
            <a:r>
              <a:rPr lang="en-US" sz="2000" b="1" dirty="0"/>
              <a:t> Hassan Rabea</a:t>
            </a:r>
          </a:p>
          <a:p>
            <a:r>
              <a:rPr lang="en-US" sz="2000" b="1" dirty="0"/>
              <a:t>Omar Adel </a:t>
            </a:r>
            <a:r>
              <a:rPr lang="en-US" sz="2000" b="1" dirty="0" err="1"/>
              <a:t>Hassanien</a:t>
            </a:r>
            <a:endParaRPr lang="en-US" sz="2000" b="1" dirty="0"/>
          </a:p>
          <a:p>
            <a:r>
              <a:rPr lang="en-US" sz="2000" b="1" dirty="0"/>
              <a:t>Omar </a:t>
            </a:r>
            <a:r>
              <a:rPr lang="en-US" sz="2000" b="1" dirty="0" err="1"/>
              <a:t>Momen</a:t>
            </a:r>
            <a:r>
              <a:rPr lang="en-US" sz="2000" b="1" dirty="0"/>
              <a:t> </a:t>
            </a:r>
            <a:r>
              <a:rPr lang="en-US" sz="2000" b="1" dirty="0" err="1"/>
              <a:t>Zohier</a:t>
            </a:r>
            <a:endParaRPr lang="en-US" sz="2000" b="1" dirty="0"/>
          </a:p>
          <a:p>
            <a:r>
              <a:rPr lang="en-US" sz="2000" b="1" dirty="0"/>
              <a:t>Emad Abd El-Hamied Nasr</a:t>
            </a:r>
          </a:p>
          <a:p>
            <a:endParaRPr lang="en-US" sz="2000" b="1" dirty="0"/>
          </a:p>
          <a:p>
            <a:endParaRPr lang="en-US" sz="2000" b="1" dirty="0"/>
          </a:p>
          <a:p>
            <a:endParaRPr lang="en-US" sz="2000" b="1" dirty="0"/>
          </a:p>
          <a:p>
            <a:endParaRPr lang="en-US" sz="2000" b="1" dirty="0"/>
          </a:p>
          <a:p>
            <a:endParaRPr lang="en-US" sz="2000" b="1" dirty="0"/>
          </a:p>
          <a:p>
            <a:endParaRPr lang="en-US" sz="2000" b="1" dirty="0"/>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59B46-5231-42F7-8546-5E875BB17F0B}"/>
              </a:ext>
            </a:extLst>
          </p:cNvPr>
          <p:cNvSpPr>
            <a:spLocks noGrp="1"/>
          </p:cNvSpPr>
          <p:nvPr>
            <p:ph type="body" sz="quarter" idx="17"/>
          </p:nvPr>
        </p:nvSpPr>
        <p:spPr>
          <a:xfrm>
            <a:off x="6449786" y="685800"/>
            <a:ext cx="5246185" cy="1630680"/>
          </a:xfrm>
        </p:spPr>
        <p:txBody>
          <a:bodyPr>
            <a:normAutofit fontScale="55000" lnSpcReduction="20000"/>
          </a:bodyPr>
          <a:lstStyle/>
          <a:p>
            <a:r>
              <a:rPr lang="en-US" sz="3200" dirty="0">
                <a:latin typeface="Aharoni" panose="020B0604020202020204" pitchFamily="2" charset="-79"/>
                <a:cs typeface="Aharoni" panose="020B0604020202020204" pitchFamily="2" charset="-79"/>
              </a:rPr>
              <a:t>Tokenization :</a:t>
            </a:r>
          </a:p>
          <a:p>
            <a:r>
              <a:rPr lang="en-US" sz="3600" dirty="0">
                <a:latin typeface="+mj-lt"/>
                <a:cs typeface="Aharoni" panose="020B0604020202020204" pitchFamily="2" charset="-79"/>
                <a:sym typeface="Wingdings" panose="05000000000000000000" pitchFamily="2" charset="2"/>
              </a:rPr>
              <a:t> </a:t>
            </a:r>
            <a:r>
              <a:rPr lang="en-US" sz="3600" dirty="0">
                <a:latin typeface="+mj-lt"/>
                <a:cs typeface="Aharoni" panose="020B0604020202020204" pitchFamily="2" charset="-79"/>
              </a:rPr>
              <a:t>describes the general process of breaking down a text corpus into individual elements that serve as input for various natural language processing algorithms</a:t>
            </a:r>
          </a:p>
        </p:txBody>
      </p:sp>
      <p:sp>
        <p:nvSpPr>
          <p:cNvPr id="3" name="Text Placeholder 2">
            <a:extLst>
              <a:ext uri="{FF2B5EF4-FFF2-40B4-BE49-F238E27FC236}">
                <a16:creationId xmlns:a16="http://schemas.microsoft.com/office/drawing/2014/main" id="{4426637F-AF4D-4E41-AAA4-EB585CBAA47E}"/>
              </a:ext>
            </a:extLst>
          </p:cNvPr>
          <p:cNvSpPr>
            <a:spLocks noGrp="1"/>
          </p:cNvSpPr>
          <p:nvPr>
            <p:ph type="body" sz="quarter" idx="18"/>
          </p:nvPr>
        </p:nvSpPr>
        <p:spPr>
          <a:xfrm>
            <a:off x="6449786" y="2451867"/>
            <a:ext cx="5246185" cy="1290728"/>
          </a:xfrm>
        </p:spPr>
        <p:txBody>
          <a:bodyPr>
            <a:normAutofit fontScale="77500" lnSpcReduction="20000"/>
          </a:bodyPr>
          <a:lstStyle/>
          <a:p>
            <a:r>
              <a:rPr lang="en-US" sz="3200" dirty="0">
                <a:latin typeface="Aharoni" panose="02010803020104030203" pitchFamily="2" charset="-79"/>
                <a:cs typeface="Aharoni" panose="02010803020104030203" pitchFamily="2" charset="-79"/>
              </a:rPr>
              <a:t>Stop Words </a:t>
            </a:r>
          </a:p>
          <a:p>
            <a:r>
              <a:rPr lang="en-US" sz="3200" dirty="0">
                <a:sym typeface="Wingdings" panose="05000000000000000000" pitchFamily="2" charset="2"/>
              </a:rPr>
              <a:t> </a:t>
            </a:r>
            <a:r>
              <a:rPr lang="en-US" sz="2900" dirty="0">
                <a:latin typeface="+mj-lt"/>
              </a:rPr>
              <a:t>Stop words are words that are particularly common in a text corpus and thus considered as rather un-informative</a:t>
            </a:r>
          </a:p>
        </p:txBody>
      </p:sp>
      <p:sp>
        <p:nvSpPr>
          <p:cNvPr id="4" name="Text Placeholder 3">
            <a:extLst>
              <a:ext uri="{FF2B5EF4-FFF2-40B4-BE49-F238E27FC236}">
                <a16:creationId xmlns:a16="http://schemas.microsoft.com/office/drawing/2014/main" id="{54632316-667D-49DD-A16F-BC5242233691}"/>
              </a:ext>
            </a:extLst>
          </p:cNvPr>
          <p:cNvSpPr>
            <a:spLocks noGrp="1"/>
          </p:cNvSpPr>
          <p:nvPr>
            <p:ph type="body" sz="quarter" idx="19"/>
          </p:nvPr>
        </p:nvSpPr>
        <p:spPr>
          <a:xfrm>
            <a:off x="6449786" y="4131826"/>
            <a:ext cx="5246185" cy="1064447"/>
          </a:xfrm>
        </p:spPr>
        <p:txBody>
          <a:bodyPr>
            <a:normAutofit fontScale="77500" lnSpcReduction="20000"/>
          </a:bodyPr>
          <a:lstStyle/>
          <a:p>
            <a:r>
              <a:rPr lang="en-US" sz="2400" dirty="0">
                <a:latin typeface="Aharoni" panose="02010803020104030203" pitchFamily="2" charset="-79"/>
                <a:cs typeface="Aharoni" panose="02010803020104030203" pitchFamily="2" charset="-79"/>
              </a:rPr>
              <a:t>Stemming and Lemmatization</a:t>
            </a:r>
          </a:p>
          <a:p>
            <a:r>
              <a:rPr lang="en-US" sz="2400" dirty="0">
                <a:latin typeface="+mj-lt"/>
                <a:cs typeface="Aharoni" panose="02010803020104030203" pitchFamily="2" charset="-79"/>
                <a:sym typeface="Wingdings" panose="05000000000000000000" pitchFamily="2" charset="2"/>
              </a:rPr>
              <a:t> </a:t>
            </a:r>
            <a:r>
              <a:rPr lang="en-US" sz="3200" dirty="0">
                <a:latin typeface="+mj-lt"/>
              </a:rPr>
              <a:t>Stemming describes the process of transforming a word into its root form</a:t>
            </a:r>
            <a:endParaRPr lang="en-US" sz="2400" dirty="0">
              <a:latin typeface="+mj-lt"/>
              <a:cs typeface="Aharoni" panose="02010803020104030203" pitchFamily="2" charset="-79"/>
            </a:endParaRPr>
          </a:p>
          <a:p>
            <a:endParaRPr lang="en-US" sz="2400" dirty="0">
              <a:latin typeface="Aharoni" panose="02010803020104030203" pitchFamily="2" charset="-79"/>
              <a:cs typeface="Aharoni" panose="02010803020104030203" pitchFamily="2" charset="-79"/>
            </a:endParaRPr>
          </a:p>
        </p:txBody>
      </p:sp>
      <p:sp>
        <p:nvSpPr>
          <p:cNvPr id="10" name="Title 9">
            <a:extLst>
              <a:ext uri="{FF2B5EF4-FFF2-40B4-BE49-F238E27FC236}">
                <a16:creationId xmlns:a16="http://schemas.microsoft.com/office/drawing/2014/main" id="{E2FEA01F-48CC-40F9-8040-8E9B9161CBFA}"/>
              </a:ext>
            </a:extLst>
          </p:cNvPr>
          <p:cNvSpPr>
            <a:spLocks noGrp="1"/>
          </p:cNvSpPr>
          <p:nvPr>
            <p:ph type="title"/>
          </p:nvPr>
        </p:nvSpPr>
        <p:spPr>
          <a:xfrm>
            <a:off x="841465" y="1754263"/>
            <a:ext cx="5742215" cy="1395208"/>
          </a:xfrm>
        </p:spPr>
        <p:txBody>
          <a:bodyPr>
            <a:noAutofit/>
          </a:bodyPr>
          <a:lstStyle/>
          <a:p>
            <a:r>
              <a:rPr lang="en-US" sz="2800" dirty="0"/>
              <a:t>Pre Processing Steps</a:t>
            </a:r>
          </a:p>
        </p:txBody>
      </p:sp>
      <p:sp>
        <p:nvSpPr>
          <p:cNvPr id="6" name="Text Placeholder 3">
            <a:extLst>
              <a:ext uri="{FF2B5EF4-FFF2-40B4-BE49-F238E27FC236}">
                <a16:creationId xmlns:a16="http://schemas.microsoft.com/office/drawing/2014/main" id="{56422F43-617C-4063-B14A-FAF23E1AF5D1}"/>
              </a:ext>
            </a:extLst>
          </p:cNvPr>
          <p:cNvSpPr txBox="1">
            <a:spLocks/>
          </p:cNvSpPr>
          <p:nvPr/>
        </p:nvSpPr>
        <p:spPr>
          <a:xfrm>
            <a:off x="6449786" y="5196273"/>
            <a:ext cx="5246185" cy="1064447"/>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Aharoni" panose="02010803020104030203" pitchFamily="2" charset="-79"/>
                <a:cs typeface="Aharoni" panose="02010803020104030203" pitchFamily="2" charset="-79"/>
              </a:rPr>
              <a:t>N –grams</a:t>
            </a:r>
            <a:endParaRPr lang="en-US" sz="2400" dirty="0">
              <a:latin typeface="Aharoni" panose="02010803020104030203" pitchFamily="2" charset="-79"/>
              <a:cs typeface="Aharoni" panose="02010803020104030203" pitchFamily="2" charset="-79"/>
            </a:endParaRPr>
          </a:p>
          <a:p>
            <a:r>
              <a:rPr lang="en-US" sz="2400" dirty="0">
                <a:latin typeface="+mj-lt"/>
                <a:cs typeface="Aharoni" panose="02010803020104030203" pitchFamily="2" charset="-79"/>
                <a:sym typeface="Wingdings" panose="05000000000000000000" pitchFamily="2" charset="2"/>
              </a:rPr>
              <a:t> </a:t>
            </a:r>
            <a:r>
              <a:rPr lang="en-US" sz="4000" dirty="0">
                <a:latin typeface="+mj-lt"/>
              </a:rPr>
              <a:t>In the n-gram model, a token can be defined as a sequence of n items</a:t>
            </a:r>
            <a:endParaRPr lang="en-US" sz="3200" dirty="0">
              <a:latin typeface="+mj-lt"/>
              <a:cs typeface="Aharoni" panose="02010803020104030203" pitchFamily="2" charset="-79"/>
            </a:endParaRPr>
          </a:p>
        </p:txBody>
      </p:sp>
    </p:spTree>
    <p:extLst>
      <p:ext uri="{BB962C8B-B14F-4D97-AF65-F5344CB8AC3E}">
        <p14:creationId xmlns:p14="http://schemas.microsoft.com/office/powerpoint/2010/main" val="335063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990599" y="5037721"/>
            <a:ext cx="9575801" cy="891250"/>
          </a:xfrm>
          <a:prstGeom prst="rect">
            <a:avLst/>
          </a:prstGeom>
        </p:spPr>
        <p:txBody>
          <a:bodyPr anchor="t">
            <a:normAutofit/>
          </a:bodyPr>
          <a:lstStyle/>
          <a:p>
            <a:r>
              <a:rPr lang="en-US" sz="5400" dirty="0"/>
              <a:t>Thank you</a:t>
            </a:r>
            <a:endParaRPr lang="en-US" dirty="0"/>
          </a:p>
        </p:txBody>
      </p:sp>
    </p:spTree>
    <p:extLst>
      <p:ext uri="{BB962C8B-B14F-4D97-AF65-F5344CB8AC3E}">
        <p14:creationId xmlns:p14="http://schemas.microsoft.com/office/powerpoint/2010/main" val="354805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2000" dirty="0"/>
              <a:t>Spam also Called as Unsolicited Commercial Email (UCE)</a:t>
            </a:r>
          </a:p>
          <a:p>
            <a:r>
              <a:rPr lang="en-US" sz="2000" dirty="0"/>
              <a:t>80% of all Spam is sent by less then 200 Spammers</a:t>
            </a:r>
          </a:p>
          <a:p>
            <a:r>
              <a:rPr lang="en-US" sz="2000" dirty="0"/>
              <a:t>Mass Emailing to numerous recipients at the same time</a:t>
            </a:r>
          </a:p>
          <a:p>
            <a:endParaRPr lang="en-US" sz="2000"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What is Spam ?</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Purpose of Spam</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359078" y="571500"/>
            <a:ext cx="6121722" cy="2155371"/>
          </a:xfrm>
        </p:spPr>
        <p:txBody>
          <a:bodyPr>
            <a:normAutofit/>
          </a:bodyPr>
          <a:lstStyle/>
          <a:p>
            <a:r>
              <a:rPr lang="en-US" dirty="0"/>
              <a:t>Advertisements</a:t>
            </a:r>
          </a:p>
          <a:p>
            <a:r>
              <a:rPr lang="en-US" dirty="0"/>
              <a:t>Giveaways</a:t>
            </a:r>
          </a:p>
          <a:p>
            <a:r>
              <a:rPr lang="en-US" dirty="0"/>
              <a:t>Chain letters</a:t>
            </a:r>
          </a:p>
          <a:p>
            <a:r>
              <a:rPr lang="en-US" dirty="0"/>
              <a:t>Political emails</a:t>
            </a:r>
          </a:p>
          <a:p>
            <a:r>
              <a:rPr lang="en-US" dirty="0"/>
              <a:t>Stock market advice</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4252920" y="591679"/>
            <a:ext cx="4384893" cy="1466055"/>
          </a:xfrm>
        </p:spPr>
        <p:txBody>
          <a:bodyPr/>
          <a:lstStyle/>
          <a:p>
            <a:r>
              <a:rPr lang="en-US" dirty="0"/>
              <a:t>Spam As a problem</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FBA9182B-6D34-4379-84E7-9FE340792176}"/>
              </a:ext>
            </a:extLst>
          </p:cNvPr>
          <p:cNvSpPr>
            <a:spLocks noGrp="1"/>
          </p:cNvSpPr>
          <p:nvPr>
            <p:ph type="body" sz="quarter" idx="15"/>
          </p:nvPr>
        </p:nvSpPr>
        <p:spPr>
          <a:xfrm>
            <a:off x="4252921" y="2811606"/>
            <a:ext cx="3686159" cy="4046394"/>
          </a:xfrm>
        </p:spPr>
        <p:txBody>
          <a:bodyPr>
            <a:normAutofit/>
          </a:bodyPr>
          <a:lstStyle/>
          <a:p>
            <a:r>
              <a:rPr lang="en-US" sz="2000" dirty="0"/>
              <a:t>Consumes Computing Resources and time </a:t>
            </a:r>
          </a:p>
          <a:p>
            <a:r>
              <a:rPr lang="en-US" sz="2000" dirty="0"/>
              <a:t>Reduces the effectiveness of advertising</a:t>
            </a:r>
          </a:p>
          <a:p>
            <a:r>
              <a:rPr lang="en-US" sz="2000" dirty="0"/>
              <a:t>Fraud</a:t>
            </a:r>
          </a:p>
          <a:p>
            <a:r>
              <a:rPr lang="en-US" sz="2000" dirty="0"/>
              <a:t>Consumer Perception </a:t>
            </a:r>
          </a:p>
          <a:p>
            <a:r>
              <a:rPr lang="en-US" sz="2000" dirty="0"/>
              <a:t>Global Implications</a:t>
            </a:r>
          </a:p>
        </p:txBody>
      </p:sp>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lstStyle/>
          <a:p>
            <a:r>
              <a:rPr lang="en-US" dirty="0"/>
              <a:t>Types Of Spam Filters</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Header Filters</a:t>
            </a:r>
            <a:br>
              <a:rPr lang="en-US" dirty="0"/>
            </a:br>
            <a:r>
              <a:rPr lang="en-US" dirty="0"/>
              <a:t>. </a:t>
            </a:r>
            <a:r>
              <a:rPr lang="en-US" sz="3100" dirty="0"/>
              <a:t>Look at headers to judge if forged or not</a:t>
            </a:r>
            <a:br>
              <a:rPr lang="en-US" dirty="0"/>
            </a:br>
            <a:br>
              <a:rPr lang="en-US" dirty="0"/>
            </a:br>
            <a:endParaRPr lang="en-US"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Language Filters</a:t>
            </a:r>
            <a:br>
              <a:rPr lang="en-US" dirty="0"/>
            </a:br>
            <a:r>
              <a:rPr lang="en-US" dirty="0"/>
              <a:t>. </a:t>
            </a:r>
            <a:r>
              <a:rPr lang="en-US" sz="3100" dirty="0"/>
              <a:t>Filters based on email body language</a:t>
            </a:r>
            <a:br>
              <a:rPr lang="en-US" sz="3100" dirty="0"/>
            </a:br>
            <a:r>
              <a:rPr lang="en-US" sz="3100" dirty="0"/>
              <a:t>. Can be Used to filter out spam written in foreign languages</a:t>
            </a:r>
            <a:br>
              <a:rPr lang="en-US" sz="3100" dirty="0"/>
            </a:br>
            <a:br>
              <a:rPr lang="en-US" dirty="0"/>
            </a:br>
            <a:endParaRPr lang="en-US"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2</a:t>
            </a:r>
          </a:p>
        </p:txBody>
      </p:sp>
    </p:spTree>
    <p:extLst>
      <p:ext uri="{BB962C8B-B14F-4D97-AF65-F5344CB8AC3E}">
        <p14:creationId xmlns:p14="http://schemas.microsoft.com/office/powerpoint/2010/main" val="214697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Autofit/>
          </a:bodyPr>
          <a:lstStyle/>
          <a:p>
            <a:r>
              <a:rPr lang="en-US" sz="6000" dirty="0"/>
              <a:t>Content Filters</a:t>
            </a:r>
            <a:br>
              <a:rPr lang="en-US" sz="6000" dirty="0"/>
            </a:br>
            <a:br>
              <a:rPr lang="en-US" sz="6000" dirty="0"/>
            </a:br>
            <a:r>
              <a:rPr lang="en-US" sz="6000" dirty="0"/>
              <a:t>Permission Filters</a:t>
            </a:r>
            <a:br>
              <a:rPr lang="en-US" sz="6000" dirty="0"/>
            </a:br>
            <a:br>
              <a:rPr lang="en-US" sz="6000" dirty="0"/>
            </a:br>
            <a:endParaRPr lang="en-US" sz="6000"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3</a:t>
            </a:r>
          </a:p>
        </p:txBody>
      </p:sp>
    </p:spTree>
    <p:extLst>
      <p:ext uri="{BB962C8B-B14F-4D97-AF65-F5344CB8AC3E}">
        <p14:creationId xmlns:p14="http://schemas.microsoft.com/office/powerpoint/2010/main" val="1303314681"/>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85</TotalTime>
  <Words>599</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Aharoni</vt:lpstr>
      <vt:lpstr>Arial</vt:lpstr>
      <vt:lpstr>Calibri</vt:lpstr>
      <vt:lpstr>Calibri Light</vt:lpstr>
      <vt:lpstr>Constantia</vt:lpstr>
      <vt:lpstr>Corbel</vt:lpstr>
      <vt:lpstr>Helvetica Light</vt:lpstr>
      <vt:lpstr>Raleway</vt:lpstr>
      <vt:lpstr>Office Theme</vt:lpstr>
      <vt:lpstr>Spam Detection</vt:lpstr>
      <vt:lpstr>Members </vt:lpstr>
      <vt:lpstr>What is Spam ?</vt:lpstr>
      <vt:lpstr>Purpose of Spam</vt:lpstr>
      <vt:lpstr>Spam As a problem</vt:lpstr>
      <vt:lpstr>PowerPoint Presentation</vt:lpstr>
      <vt:lpstr>Header Filters . Look at headers to judge if forged or not  </vt:lpstr>
      <vt:lpstr>Language Filters . Filters based on email body language . Can be Used to filter out spam written in foreign languages  </vt:lpstr>
      <vt:lpstr>Content Filters  Permission Filters  </vt:lpstr>
      <vt:lpstr>Whitelist  Filters Blacklist  Filters   </vt:lpstr>
      <vt:lpstr>Filter Properties</vt:lpstr>
      <vt:lpstr>Bayesian Classification </vt:lpstr>
      <vt:lpstr>The probabilistic model of naive Bayes</vt:lpstr>
      <vt:lpstr>However, strong violations of the independence assumptions and non-linear classification problems can lead to very poor performances of naive Bayes classifiers</vt:lpstr>
      <vt:lpstr>Bayes' theorem forms the core of the whole concept of naive Bayes classification. The posterior probability, in the context of a classification problem, can be interpreted as: "What is the probability that a particular object belongs to class i given its observed feature values?"</vt:lpstr>
      <vt:lpstr>One assumption that Bayes classification make is that the samples are independent and identically distributed.</vt:lpstr>
      <vt:lpstr>PowerPoint Presentation</vt:lpstr>
      <vt:lpstr>Eventually, the a priori knowledge can be obtained, e.g., by consulting a domain expert or by estimation from the training data (assuming that the training data is i.i.d. and a representative sample of the entire population. The maximum-likelihood estimate approach can be formulated as</vt:lpstr>
      <vt:lpstr>Additive Smoothing The classification was straight-forward given the sample  is already present in the dataset. A trickier case is a sample that has a "new" value for is not present in the training dataset.   In order to avoid the problem of zero probabilities, an additional smoothing term can be added to the multinomial Bayes model. The most common variants of additive smoothing are the so-called Lidstone smoothing (  &lt; 1) and Laplace smoothing (  = 1).</vt:lpstr>
      <vt:lpstr>Pre Processing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Detection</dc:title>
  <dc:creator>emad</dc:creator>
  <cp:lastModifiedBy>emad</cp:lastModifiedBy>
  <cp:revision>1</cp:revision>
  <dcterms:created xsi:type="dcterms:W3CDTF">2021-11-16T21:30:51Z</dcterms:created>
  <dcterms:modified xsi:type="dcterms:W3CDTF">2021-11-16T22:56:38Z</dcterms:modified>
</cp:coreProperties>
</file>